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Default Extension="jpeg" ContentType="image/jpeg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9144000" cy="5143500" type="screen16x9"/>
  <p:notesSz cx="6858000" cy="9144000"/>
  <p:embeddedFontLst>
    <p:embeddedFont>
      <p:font typeface="Caveat" charset="0"/>
      <p:regular r:id="rId50"/>
      <p:bold r:id="rId51"/>
    </p:embeddedFont>
    <p:embeddedFont>
      <p:font typeface="Comic Sans MS" pitchFamily="66" charset="0"/>
      <p:regular r:id="rId52"/>
      <p:bold r:id="rId53"/>
      <p:italic r:id="rId54"/>
      <p:boldItalic r:id="rId5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7" d="100"/>
          <a:sy n="147" d="100"/>
        </p:scale>
        <p:origin x="-59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4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2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4a39cf4a4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4a39cf4a4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4a39cf4a4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4a39cf4a49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47fdc16ff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47fdc16ff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47fdc16ffa_1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47fdc16ffa_1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4a39cf4a49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4a39cf4a49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4a39cf4a49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4a39cf4a49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4a39cf4a49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4a39cf4a49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4a39cf4a49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4a39cf4a49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4a39cf4a49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4a39cf4a49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4a39cf4a49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4a39cf4a49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4a39cf4a49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4a39cf4a49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4a39cf4a49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4a39cf4a49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4a39cf4a49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24a39cf4a49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4a39cf4a4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24a39cf4a4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4a39cf4a49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4a39cf4a49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4a39cf4a49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4a39cf4a49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24a39cf4a49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24a39cf4a49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24a39cf4a49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24a39cf4a49_0_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4a39cf4a49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24a39cf4a49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24a39cf4a49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24a39cf4a49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4a39cf4a49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24a39cf4a49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24a39cf4a49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24a39cf4a49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4a39cf4a49_0_1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24a39cf4a49_0_1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4a39cf4a49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4a39cf4a49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24a39cf4a49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24a39cf4a49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4a39cf4a49_0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24a39cf4a49_0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4a39cf4a49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24a39cf4a49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24a39cf4a49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24a39cf4a49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24a39cf4a49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24a39cf4a49_0_1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4a39cf4a49_0_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24a39cf4a49_0_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24a39cf4a49_0_1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24a39cf4a49_0_1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4e4f7e36f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24e4f7e36f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24e4f7e36f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24e4f7e36f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24e4f7e36f7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8" name="Google Shape;328;g24e4f7e36f7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24e4f7e36f7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24e4f7e36f7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24e4f7e36f7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24e4f7e36f7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4e4f7e36f7_2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24e4f7e36f7_2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4e4f7e36f7_2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24e4f7e36f7_2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24eacfb717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24eacfb717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e3b2e2cc0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8" name="Google Shape;388;g1e3b2e2cc0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1e3b2e2cc0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1e3b2e2cc0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1e3b2e2cc0e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1e3b2e2cc0e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1e3b2e2cc0e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1e3b2e2cc0e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1e3b2e2cc0e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1e3b2e2cc0e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1e3b2e2cc0e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1e3b2e2cc0e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24a39cf4a49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6" name="Google Shape;436;g24a39cf4a49_0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tinyurl.com/2p9merhx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s://tinyurl.com/2zk7fflz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1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lixpoland.com.pl/roznice_kulturowe/" TargetMode="Externa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mfiles.pl/pl/index.php/R%C3%B3%C5%BCnice_kulturow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8475" y="500050"/>
            <a:ext cx="7620000" cy="41433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311700" y="1852950"/>
            <a:ext cx="8520600" cy="2229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5420" b="1">
                <a:solidFill>
                  <a:srgbClr val="1C4587"/>
                </a:solidFill>
                <a:latin typeface="Caveat"/>
                <a:ea typeface="Caveat"/>
                <a:cs typeface="Caveat"/>
                <a:sym typeface="Caveat"/>
              </a:rPr>
              <a:t>Co kraj to obyczaj.</a:t>
            </a:r>
            <a:endParaRPr sz="5420" b="1">
              <a:solidFill>
                <a:srgbClr val="1C4587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endParaRPr sz="5420" b="1">
              <a:solidFill>
                <a:srgbClr val="1155CC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1210225"/>
            <a:ext cx="8520600" cy="2725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457200" lvl="0" indent="-43497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ic Sans MS"/>
              <a:buAutoNum type="arabicPeriod"/>
            </a:pPr>
            <a:r>
              <a:rPr lang="pl" sz="3611">
                <a:latin typeface="Comic Sans MS"/>
                <a:ea typeface="Comic Sans MS"/>
                <a:cs typeface="Comic Sans MS"/>
                <a:sym typeface="Comic Sans MS"/>
              </a:rPr>
              <a:t>Czy można oceniać kultury jako “gorsza”/ “lepsza”?</a:t>
            </a:r>
            <a:endParaRPr sz="361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1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34974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Comic Sans MS"/>
              <a:buAutoNum type="arabicPeriod"/>
            </a:pPr>
            <a:r>
              <a:rPr lang="pl" sz="3611">
                <a:latin typeface="Comic Sans MS"/>
                <a:ea typeface="Comic Sans MS"/>
                <a:cs typeface="Comic Sans MS"/>
                <a:sym typeface="Comic Sans MS"/>
              </a:rPr>
              <a:t>Dlaczego więc nie ujednolicimy zwyczajów i zasad na całym świecie? </a:t>
            </a:r>
            <a:endParaRPr sz="361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MIGRACJA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6" name="Google Shape;6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2622">
                <a:solidFill>
                  <a:schemeClr val="dk1"/>
                </a:solidFill>
              </a:rPr>
              <a:t>“masowe przemieszczanie się ludności, zwykle w poszukiwaniu lepszych warunków życia*”</a:t>
            </a:r>
            <a:endParaRPr sz="2622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>
                <a:solidFill>
                  <a:schemeClr val="dk1"/>
                </a:solidFill>
              </a:rPr>
              <a:t>*Słownik języka polskiego, https://sjp.pwn.pl/slowniki/migracja.html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9045" y="2292374"/>
            <a:ext cx="2445651" cy="1754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2000"/>
              <a:t>Emigrant</a:t>
            </a:r>
            <a:endParaRPr sz="2000"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2500"/>
              <a:t>Kim jest emigrant?</a:t>
            </a:r>
            <a:endParaRPr sz="250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u="sng">
                <a:solidFill>
                  <a:schemeClr val="hlink"/>
                </a:solidFill>
                <a:hlinkClick r:id="rId3"/>
              </a:rPr>
              <a:t>https://tinyurl.com/2p9merhx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917699">
            <a:off x="601688" y="3054957"/>
            <a:ext cx="1276799" cy="1784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681090">
            <a:off x="1282025" y="584976"/>
            <a:ext cx="1312150" cy="18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-1080126">
            <a:off x="3235825" y="2697951"/>
            <a:ext cx="1399250" cy="1955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987249" y="1017725"/>
            <a:ext cx="1399250" cy="1955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95200" y="2972825"/>
            <a:ext cx="1312149" cy="1833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Imigrant</a:t>
            </a:r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311700" y="11099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2500">
                <a:solidFill>
                  <a:schemeClr val="dk1"/>
                </a:solidFill>
              </a:rPr>
              <a:t>Kim jest imigrant?</a:t>
            </a:r>
            <a:endParaRPr sz="25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 u="sng">
                <a:solidFill>
                  <a:schemeClr val="hlink"/>
                </a:solidFill>
                <a:hlinkClick r:id="rId3"/>
              </a:rPr>
              <a:t>https://tinyurl.com/2zk7fflz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236681">
            <a:off x="971167" y="2808288"/>
            <a:ext cx="1240266" cy="2128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1180542">
            <a:off x="1656576" y="529750"/>
            <a:ext cx="1075050" cy="212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65901">
            <a:off x="3740925" y="3050550"/>
            <a:ext cx="1075049" cy="1856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1162216">
            <a:off x="6821887" y="2607050"/>
            <a:ext cx="1287425" cy="2128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70401">
            <a:off x="6261525" y="301850"/>
            <a:ext cx="1275601" cy="163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1070401">
            <a:off x="6261525" y="301850"/>
            <a:ext cx="1275601" cy="163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1070401">
            <a:off x="6261525" y="301850"/>
            <a:ext cx="1275601" cy="163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070401">
            <a:off x="6261525" y="301850"/>
            <a:ext cx="1275601" cy="1632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Arabowie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Delikatny, powtarzany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 przeciągający się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0050" y="1516950"/>
            <a:ext cx="3154675" cy="315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</a:rPr>
              <a:t>Azjaci</a:t>
            </a: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</a:rPr>
              <a:t>Bardzo delikatny </a:t>
            </a: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</a:rPr>
              <a:t>i rzadko wymieniany</a:t>
            </a: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2" name="Google Shape;11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4594" y="1316401"/>
            <a:ext cx="2766525" cy="2753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</a:rPr>
              <a:t>Koreańczycy </a:t>
            </a: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</a:rPr>
              <a:t>Umiarkowanie mocny</a:t>
            </a:r>
            <a:endParaRPr sz="3000" i="1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0" name="Google Shape;12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6125" y="1152475"/>
            <a:ext cx="1628225" cy="2675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7" name="Google Shape;127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Amerykanie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Mocny i rzadko wymieniany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8" name="Google Shape;12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48550" y="2960175"/>
            <a:ext cx="2625574" cy="1667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Niemcy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Mocny, energiczny i często 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wymieniany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6" name="Google Shape;13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31120" y="2099025"/>
            <a:ext cx="1470649" cy="2301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3" name="Google Shape;143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Francuzi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Lekki, szybki i często wymieniany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4" name="Google Shape;14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07202" y="2319151"/>
            <a:ext cx="2481501" cy="2151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1" name="Google Shape;151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Brytyjczycy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Umiarkowany pod każdym względem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0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2" name="Google Shape;15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51005" y="2976650"/>
            <a:ext cx="2573251" cy="168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UŚCISK DŁONI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Latynosi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Mocny i często wymieniany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0" name="Google Shape;16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58425" y="445026"/>
            <a:ext cx="572701" cy="57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03975" y="1997125"/>
            <a:ext cx="257175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1"/>
          </p:nvPr>
        </p:nvSpPr>
        <p:spPr>
          <a:xfrm>
            <a:off x="3879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Arabowie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"Nie"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8" name="Google Shape;16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2850" y="1017725"/>
            <a:ext cx="3271875" cy="3271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 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Chińczycy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Niezgadzanie się z czymś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6" name="Google Shape;17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12032" y="2364924"/>
            <a:ext cx="3139101" cy="209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  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Filipińczycy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"Cześć"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4" name="Google Shape;184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326850"/>
            <a:ext cx="2112125" cy="3663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 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Amerykanie/Kanadyjczycy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Zainteresowanie, zdziwienie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92" name="Google Shape;19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22295" y="2921225"/>
            <a:ext cx="2040899" cy="172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3342500"/>
            <a:ext cx="2434275" cy="15461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  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Niemcy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"Ale jesteś bystry"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01" name="Google Shape;20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7" y="1521200"/>
            <a:ext cx="2013300" cy="315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UNIESIONE BRWI  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Brytyjczycy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Sceptycyzm</a:t>
            </a: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09" name="Google Shape;20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3300" y="381250"/>
            <a:ext cx="1272925" cy="63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92795" y="2165750"/>
            <a:ext cx="2775798" cy="1821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CZAS I PUNKTUALNOŚĆ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6" name="Google Shape;216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3000" i="1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Europa Środkowa</a:t>
            </a: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na spotkania należy przychodzić przed czasem, spóźnianie się jest NIEKULTURALNE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7" name="Google Shape;217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73573" y="92676"/>
            <a:ext cx="706801" cy="92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29971" y="2413725"/>
            <a:ext cx="2504976" cy="2364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CZAS I PUNKTUALNOŚĆ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4" name="Google Shape;224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2500" i="1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Kraje Południa (Włochy, Hiszpania, Meksyk)</a:t>
            </a:r>
            <a:r>
              <a:rPr lang="pl" sz="25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punktualne przychodzenie na spotkanie oznacza STRATĘ własnego czasu i BRAK SZACUNKU dla osoby, z którą się spotykamy, ponieważ może ona być jeszcze w pracy, na spotkaniu lub zarezerwowany stolik w restauracji jest jeszcze zajęty.</a:t>
            </a: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5" name="Google Shape;225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73573" y="92676"/>
            <a:ext cx="706801" cy="92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92595" y="3534526"/>
            <a:ext cx="1247549" cy="149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1" y="3622850"/>
            <a:ext cx="1537699" cy="13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96550" y="3534525"/>
            <a:ext cx="1874576" cy="1263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Kultura islamska i buddyjska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Niedopuszczalne jest dotykanie ludzi lub wręczanie np. wizytówek </a:t>
            </a: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lewą ręka.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5" name="Google Shape;23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92524" y="3348900"/>
            <a:ext cx="946458" cy="1219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15200" y="3348901"/>
            <a:ext cx="1219974" cy="1219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33099" y="2936001"/>
            <a:ext cx="1358599" cy="163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59025" y="257850"/>
            <a:ext cx="1064998" cy="807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Pokazywanie palcem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 większości krajów jest to zachowanie niekulturalne, należy go unikać.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5" name="Google Shape;24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76450" y="327838"/>
            <a:ext cx="1064998" cy="807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1" name="Google Shape;251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Kciuk uniesiony do góry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Pochwała, aprobata, zgoda niemal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na CAŁYM ŚWIECIE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2" name="Google Shape;252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20597" y="1285875"/>
            <a:ext cx="157720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9" name="Google Shape;259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Kciuk uniesiony do góry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Zniewaga, obraza na Bliskim i Środkowym Wschodzie.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45720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5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0" name="Google Shape;260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98875" y="3097750"/>
            <a:ext cx="1868800" cy="186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“Ok”, czyli kółko zrobione z kciuka i palca wskazującego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 USA oznacza to zgodę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 akceptację.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8" name="Google Shape;268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6100" y="2814625"/>
            <a:ext cx="1131550" cy="204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04525" y="3144937"/>
            <a:ext cx="1786224" cy="1786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6" name="Google Shape;276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“Ok”, czyli kółko zrobione z kciuka i palca wskazującego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 Japonii znak ten odnosi się do monety i sprowadza rozmowę na sprawy finansowe.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7" name="Google Shape;27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2100" y="1720550"/>
            <a:ext cx="718776" cy="129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89398" y="1834854"/>
            <a:ext cx="1065001" cy="10708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5" name="Google Shape;285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b="1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“Ok”, czyli kółko zrobione z kciuka i palca wskazującego</a:t>
            </a: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Na Półwyspie Iberyjskim, w Ameryce Łacińskiej, niektórych krajach Europy i Rosji gest ten ma już negatywny przekaz.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6" name="Google Shape;28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42100" y="1720550"/>
            <a:ext cx="718776" cy="129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28100" y="1894450"/>
            <a:ext cx="1125574" cy="1125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DAF8"/>
        </a:solidFill>
        <a:effectLst/>
      </p:bgPr>
    </p:bg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GESTY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kiwnięcie głową - oznacza “nie”,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potrząśnięcie głową - oznacza “Tak”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Indie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5" name="Google Shape;295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350" y="210650"/>
            <a:ext cx="1064998" cy="807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03701" y="2431921"/>
            <a:ext cx="675002" cy="662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95350" y="1245624"/>
            <a:ext cx="808342" cy="807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TELEFON 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3" name="Google Shape;303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Polska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Telefon podczas spotkań musi być wyciszony i nieużywany.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4" name="Google Shape;304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1929" y="304250"/>
            <a:ext cx="1166976" cy="854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Różnice kulturowe - TELEFON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Rosja </a:t>
            </a: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2700" i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Telefon podczas spotkania zostanie odebrany, aby powiedzieć rozmówcy, iż ktoś nie może rozmawiać. Motywowane to jest faktem, iż niekulturalne jest nie odbieranie lub odrzucanie połączenia.</a:t>
            </a:r>
            <a:endParaRPr sz="27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11" name="Google Shape;311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11929" y="304250"/>
            <a:ext cx="1166976" cy="854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45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8009400" cy="222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17" name="Google Shape;317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14175" y="2441300"/>
            <a:ext cx="2756202" cy="2164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marR="38100" lvl="0" indent="0" algn="ctr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3300">
                <a:solidFill>
                  <a:srgbClr val="202124"/>
                </a:solidFill>
                <a:highlight>
                  <a:schemeClr val="accent1"/>
                </a:highlight>
              </a:rPr>
              <a:t>язык может быть проблемой</a:t>
            </a: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>
                <a:solidFill>
                  <a:srgbClr val="202124"/>
                </a:solidFill>
                <a:highlight>
                  <a:schemeClr val="accent1"/>
                </a:highlight>
              </a:rPr>
              <a:t>ენა შეიძლება იყოს პრობლემა</a:t>
            </a: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</p:txBody>
      </p:sp>
      <p:sp>
        <p:nvSpPr>
          <p:cNvPr id="323" name="Google Shape;323;p46"/>
          <p:cNvSpPr txBox="1"/>
          <p:nvPr/>
        </p:nvSpPr>
        <p:spPr>
          <a:xfrm>
            <a:off x="2018825" y="1453025"/>
            <a:ext cx="383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/>
              <a:t>語言可能是個問題</a:t>
            </a:r>
            <a:endParaRPr sz="3000"/>
          </a:p>
        </p:txBody>
      </p:sp>
      <p:sp>
        <p:nvSpPr>
          <p:cNvPr id="324" name="Google Shape;324;p46"/>
          <p:cNvSpPr txBox="1"/>
          <p:nvPr/>
        </p:nvSpPr>
        <p:spPr>
          <a:xfrm>
            <a:off x="231450" y="64300"/>
            <a:ext cx="8229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  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25" name="Google Shape;325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10232" y="138102"/>
            <a:ext cx="729398" cy="57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rPr lang="pl" sz="3000"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31" name="Google Shape;331;p47"/>
          <p:cNvSpPr txBox="1"/>
          <p:nvPr/>
        </p:nvSpPr>
        <p:spPr>
          <a:xfrm>
            <a:off x="0" y="1454763"/>
            <a:ext cx="383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</p:txBody>
      </p:sp>
      <p:sp>
        <p:nvSpPr>
          <p:cNvPr id="332" name="Google Shape;332;p47"/>
          <p:cNvSpPr txBox="1"/>
          <p:nvPr/>
        </p:nvSpPr>
        <p:spPr>
          <a:xfrm>
            <a:off x="1363000" y="758675"/>
            <a:ext cx="6120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202124"/>
              </a:solidFill>
              <a:highlight>
                <a:schemeClr val="accent1"/>
              </a:highlight>
            </a:endParaRPr>
          </a:p>
        </p:txBody>
      </p:sp>
      <p:pic>
        <p:nvPicPr>
          <p:cNvPr id="333" name="Google Shape;333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4850" y="1838800"/>
            <a:ext cx="3694275" cy="245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605882" y="364227"/>
            <a:ext cx="729398" cy="57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6666"/>
              <a:buFont typeface="Arial"/>
              <a:buNone/>
            </a:pPr>
            <a:r>
              <a:rPr lang="pl" sz="3000"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  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p48"/>
          <p:cNvSpPr txBox="1"/>
          <p:nvPr/>
        </p:nvSpPr>
        <p:spPr>
          <a:xfrm>
            <a:off x="0" y="1454763"/>
            <a:ext cx="383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</p:txBody>
      </p:sp>
      <p:sp>
        <p:nvSpPr>
          <p:cNvPr id="341" name="Google Shape;341;p48"/>
          <p:cNvSpPr txBox="1"/>
          <p:nvPr/>
        </p:nvSpPr>
        <p:spPr>
          <a:xfrm>
            <a:off x="1363000" y="758675"/>
            <a:ext cx="6120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202124"/>
              </a:solidFill>
              <a:highlight>
                <a:schemeClr val="accent1"/>
              </a:highlight>
            </a:endParaRPr>
          </a:p>
        </p:txBody>
      </p:sp>
      <p:pic>
        <p:nvPicPr>
          <p:cNvPr id="342" name="Google Shape;342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750" y="1195192"/>
            <a:ext cx="1963549" cy="1322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66623" y="3146950"/>
            <a:ext cx="2786490" cy="1846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6" y="1195087"/>
            <a:ext cx="2408650" cy="177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5" name="Google Shape;345;p4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7742" y="3082575"/>
            <a:ext cx="1963558" cy="1405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4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31300" y="1955775"/>
            <a:ext cx="1648368" cy="9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39877" y="3023925"/>
            <a:ext cx="1872326" cy="1322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4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605882" y="364227"/>
            <a:ext cx="729398" cy="57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  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49"/>
          <p:cNvSpPr txBox="1"/>
          <p:nvPr/>
        </p:nvSpPr>
        <p:spPr>
          <a:xfrm>
            <a:off x="0" y="1454763"/>
            <a:ext cx="383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</p:txBody>
      </p:sp>
      <p:sp>
        <p:nvSpPr>
          <p:cNvPr id="355" name="Google Shape;355;p49"/>
          <p:cNvSpPr txBox="1"/>
          <p:nvPr/>
        </p:nvSpPr>
        <p:spPr>
          <a:xfrm>
            <a:off x="1363000" y="758675"/>
            <a:ext cx="6120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202124"/>
              </a:solidFill>
              <a:highlight>
                <a:schemeClr val="accent1"/>
              </a:highlight>
            </a:endParaRPr>
          </a:p>
        </p:txBody>
      </p:sp>
      <p:pic>
        <p:nvPicPr>
          <p:cNvPr id="356" name="Google Shape;356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5882" y="364227"/>
            <a:ext cx="729398" cy="57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7" name="Google Shape;357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98300" y="1454775"/>
            <a:ext cx="3347688" cy="3433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4550" y="1017725"/>
            <a:ext cx="2012400" cy="402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 sz="3000">
                <a:latin typeface="Comic Sans MS"/>
                <a:ea typeface="Comic Sans MS"/>
                <a:cs typeface="Comic Sans MS"/>
                <a:sym typeface="Comic Sans MS"/>
              </a:rPr>
              <a:t>Z jakimi problemami borykają się imigranci?  </a:t>
            </a:r>
            <a:endParaRPr sz="3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300">
              <a:solidFill>
                <a:srgbClr val="202124"/>
              </a:solidFill>
              <a:highlight>
                <a:schemeClr val="accent1"/>
              </a:highlight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50"/>
          <p:cNvSpPr txBox="1"/>
          <p:nvPr/>
        </p:nvSpPr>
        <p:spPr>
          <a:xfrm>
            <a:off x="0" y="1454763"/>
            <a:ext cx="38358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</p:txBody>
      </p:sp>
      <p:sp>
        <p:nvSpPr>
          <p:cNvPr id="365" name="Google Shape;365;p50"/>
          <p:cNvSpPr txBox="1"/>
          <p:nvPr/>
        </p:nvSpPr>
        <p:spPr>
          <a:xfrm>
            <a:off x="1363000" y="758675"/>
            <a:ext cx="61209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38100" lvl="0" indent="0" algn="ctr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rgbClr val="202124"/>
              </a:solidFill>
              <a:highlight>
                <a:schemeClr val="accent1"/>
              </a:highlight>
            </a:endParaRPr>
          </a:p>
        </p:txBody>
      </p:sp>
      <p:pic>
        <p:nvPicPr>
          <p:cNvPr id="366" name="Google Shape;366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5882" y="364227"/>
            <a:ext cx="729398" cy="57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88100" y="1223250"/>
            <a:ext cx="3449696" cy="3433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40725" y="2314589"/>
            <a:ext cx="659699" cy="1133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3299" y="2314575"/>
            <a:ext cx="659699" cy="113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1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Ciekawe zwyczaje z różnych stron świata.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75" name="Google Shape;375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41325" y="2992650"/>
            <a:ext cx="1822976" cy="184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1" name="Google Shape;381;p5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USA: kartki z podziękowaniami za miły gest.</a:t>
            </a:r>
            <a:endParaRPr/>
          </a:p>
        </p:txBody>
      </p:sp>
      <p:pic>
        <p:nvPicPr>
          <p:cNvPr id="382" name="Google Shape;382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84572" y="1333524"/>
            <a:ext cx="1249414" cy="79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57075" y="2127100"/>
            <a:ext cx="5047373" cy="276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57075" y="2127100"/>
            <a:ext cx="5047373" cy="276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5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1" name="Google Shape;391;p5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Liban: witanie się przez pocałunek z każdym domownikiem i nie zdejmowanie butów.  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2" name="Google Shape;392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00594" y="2811975"/>
            <a:ext cx="1677274" cy="111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9" name="Google Shape;399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Białoruś: spożywanie posiłków i napojów na cmentarzu w czasie Paschy/ Wielkanoc, jako upamiętnienie bliskich zmarłych. 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00" name="Google Shape;400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47950" y="2742650"/>
            <a:ext cx="1510176" cy="1307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5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5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Kolumbia: polewanie się wodą w ostatni dzień karnawału.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08" name="Google Shape;408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2478" y="2571750"/>
            <a:ext cx="1603549" cy="218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5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5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Kolumbia: budowanie szopek bożonarodzeniowych w formie dużych miast w domach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6" name="Google Shape;41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Google Shape;417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92478" y="2571750"/>
            <a:ext cx="1603549" cy="2185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5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3" name="Google Shape;423;p5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Niemcy: pukanie w stół zamiast oklasków po wykładzie lub wystąpieniu. 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24" name="Google Shape;424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49169" y="2290525"/>
            <a:ext cx="1270250" cy="1987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B7B7"/>
        </a:solidFill>
        <a:effectLst/>
      </p:bgPr>
    </p:bg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5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latin typeface="Comic Sans MS"/>
                <a:ea typeface="Comic Sans MS"/>
                <a:cs typeface="Comic Sans MS"/>
                <a:sym typeface="Comic Sans MS"/>
              </a:rPr>
              <a:t>Zwyczaje z różnych stron świata  </a:t>
            </a:r>
            <a:endParaRPr sz="2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5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Niemcy: wkładanie monety pod talerzyk podczas kolacji wigilijnej. Nie można zabrać jej do końca trwania uroczystości. Następnie, nosi się ją cały rok w portfelu na szczęście.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2" name="Google Shape;432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2475" y="224151"/>
            <a:ext cx="783652" cy="79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21719" y="2951500"/>
            <a:ext cx="1270250" cy="1987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FEF"/>
        </a:solidFill>
        <a:effectLst/>
      </p:bgPr>
    </p:bg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5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l">
                <a:latin typeface="Comic Sans MS"/>
                <a:ea typeface="Comic Sans MS"/>
                <a:cs typeface="Comic Sans MS"/>
                <a:sym typeface="Comic Sans MS"/>
              </a:rPr>
              <a:t>Bibliografia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5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SzPts val="1500"/>
              <a:buChar char="●"/>
            </a:pPr>
            <a:r>
              <a:rPr lang="pl" sz="1500" i="1">
                <a:solidFill>
                  <a:schemeClr val="dk1"/>
                </a:solidFill>
              </a:rPr>
              <a:t>Różnice kulturowe. Przykłady i trochę teorii</a:t>
            </a:r>
            <a:r>
              <a:rPr lang="pl" sz="1500">
                <a:solidFill>
                  <a:schemeClr val="dk1"/>
                </a:solidFill>
              </a:rPr>
              <a:t>, </a:t>
            </a:r>
            <a:r>
              <a:rPr lang="pl" sz="1500" u="sng">
                <a:solidFill>
                  <a:srgbClr val="1155CC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https://www.helixpoland.com.pl/roznice_kulturowe/</a:t>
            </a:r>
            <a:r>
              <a:rPr lang="pl" sz="1500">
                <a:solidFill>
                  <a:schemeClr val="dk1"/>
                </a:solidFill>
              </a:rPr>
              <a:t>, 20.05.2023,</a:t>
            </a:r>
            <a:endParaRPr sz="1500">
              <a:solidFill>
                <a:schemeClr val="dk1"/>
              </a:solidFill>
            </a:endParaRPr>
          </a:p>
          <a:p>
            <a:pPr marL="457200" lvl="0" indent="-3238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Char char="●"/>
            </a:pPr>
            <a:r>
              <a:rPr lang="pl" sz="1500">
                <a:solidFill>
                  <a:schemeClr val="dk1"/>
                </a:solidFill>
              </a:rPr>
              <a:t>Różnice kulturowe, ENCYKLOPEDIA ZARZĄDZANIA, 20.05.2023,  </a:t>
            </a:r>
            <a:r>
              <a:rPr lang="pl" sz="1500" u="sng">
                <a:solidFill>
                  <a:srgbClr val="1155CC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https://mfiles.pl/pl/index.php/R%C3%B3%C5%BCnice_kulturowe</a:t>
            </a:r>
            <a:endParaRPr sz="15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700" i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</Words>
  <Application>Microsoft Office PowerPoint</Application>
  <PresentationFormat>Pokaz na ekranie (16:9)</PresentationFormat>
  <Paragraphs>170</Paragraphs>
  <Slides>47</Slides>
  <Notes>47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47</vt:i4>
      </vt:variant>
    </vt:vector>
  </HeadingPairs>
  <TitlesOfParts>
    <vt:vector size="51" baseType="lpstr">
      <vt:lpstr>Arial</vt:lpstr>
      <vt:lpstr>Caveat</vt:lpstr>
      <vt:lpstr>Comic Sans MS</vt:lpstr>
      <vt:lpstr>Simple Light</vt:lpstr>
      <vt:lpstr>Co kraj to obyczaj. </vt:lpstr>
      <vt:lpstr>Czy można oceniać kultury jako “gorsza”/ “lepsza”?  Dlaczego więc nie ujednolicimy zwyczajów i zasad na całym świecie?  </vt:lpstr>
      <vt:lpstr>MIGRACJA</vt:lpstr>
      <vt:lpstr>Emigrant</vt:lpstr>
      <vt:lpstr>Imigrant</vt:lpstr>
      <vt:lpstr>Różnice kulturowe</vt:lpstr>
      <vt:lpstr>Różnice kulturowe - UŚCISK DŁONI  </vt:lpstr>
      <vt:lpstr>Różnice kulturowe - UŚCISK DŁONI  </vt:lpstr>
      <vt:lpstr>Różnice kulturowe - UŚCISK DŁONI  </vt:lpstr>
      <vt:lpstr>Różnice kulturowe - UŚCISK DŁONI  </vt:lpstr>
      <vt:lpstr>Różnice kulturowe - UŚCISK DŁONI  </vt:lpstr>
      <vt:lpstr>Różnice kulturowe - UŚCISK DŁONI  </vt:lpstr>
      <vt:lpstr>Różnice kulturowe - UŚCISK DŁONI  </vt:lpstr>
      <vt:lpstr>Różnice kulturowe - UŚCISK DŁONI  </vt:lpstr>
      <vt:lpstr>Różnice kulturowe - UNIESIONE BRWI </vt:lpstr>
      <vt:lpstr>Różnice kulturowe - UNIESIONE BRWI    </vt:lpstr>
      <vt:lpstr>Różnice kulturowe - UNIESIONE BRWI     </vt:lpstr>
      <vt:lpstr>Różnice kulturowe - UNIESIONE BRWI    </vt:lpstr>
      <vt:lpstr>Różnice kulturowe - UNIESIONE BRWI     </vt:lpstr>
      <vt:lpstr>Różnice kulturowe - UNIESIONE BRWI     </vt:lpstr>
      <vt:lpstr>Różnice kulturowe - CZAS I PUNKTUALNOŚĆ  </vt:lpstr>
      <vt:lpstr>Różnice kulturowe - CZAS I PUNKTUALNOŚĆ   </vt:lpstr>
      <vt:lpstr>Różnice kulturowe - GESTY </vt:lpstr>
      <vt:lpstr>Różnice kulturowe - GESTY </vt:lpstr>
      <vt:lpstr>Różnice kulturowe - GESTY </vt:lpstr>
      <vt:lpstr>Różnice kulturowe - GESTY </vt:lpstr>
      <vt:lpstr>Różnice kulturowe - GESTY </vt:lpstr>
      <vt:lpstr>Różnice kulturowe - GESTY </vt:lpstr>
      <vt:lpstr>Różnice kulturowe - GESTY </vt:lpstr>
      <vt:lpstr>Różnice kulturowe - GESTY </vt:lpstr>
      <vt:lpstr>Różnice kulturowe - TELEFON   </vt:lpstr>
      <vt:lpstr>Różnice kulturowe - TELEFON </vt:lpstr>
      <vt:lpstr>Z jakimi problemami borykają się imigranci?</vt:lpstr>
      <vt:lpstr>   язык может быть проблемой ენა შეიძლება იყოს პრობლემა</vt:lpstr>
      <vt:lpstr>Z jakimi problemami borykają się imigranci?</vt:lpstr>
      <vt:lpstr>Z jakimi problemami borykają się imigranci?    </vt:lpstr>
      <vt:lpstr>Z jakimi problemami borykają się imigranci?    </vt:lpstr>
      <vt:lpstr>Z jakimi problemami borykają się imigranci?    </vt:lpstr>
      <vt:lpstr>Ciekawe zwyczaje z różnych stron świata.</vt:lpstr>
      <vt:lpstr>Zwyczaje z różnych stron świata  </vt:lpstr>
      <vt:lpstr>Zwyczaje z różnych stron świata  </vt:lpstr>
      <vt:lpstr>Zwyczaje z różnych stron świata  </vt:lpstr>
      <vt:lpstr>Zwyczaje z różnych stron świata  </vt:lpstr>
      <vt:lpstr>Zwyczaje z różnych stron świata  </vt:lpstr>
      <vt:lpstr>Zwyczaje z różnych stron świata  </vt:lpstr>
      <vt:lpstr>Zwyczaje z różnych stron świata  </vt:lpstr>
      <vt:lpstr>Bibliografia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kraj to obyczaj. </dc:title>
  <dc:creator>Nauczyciel</dc:creator>
  <cp:lastModifiedBy>Windows User</cp:lastModifiedBy>
  <cp:revision>1</cp:revision>
  <dcterms:modified xsi:type="dcterms:W3CDTF">2023-06-06T08:45:26Z</dcterms:modified>
</cp:coreProperties>
</file>